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76" r:id="rId9"/>
    <p:sldId id="263" r:id="rId10"/>
    <p:sldId id="262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71" autoAdjust="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C5C23-6B0B-41E2-8B0E-B53BB02321B0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D1DC-492D-44B5-A34A-EF59589F8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421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C5C23-6B0B-41E2-8B0E-B53BB02321B0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D1DC-492D-44B5-A34A-EF59589F8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644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C5C23-6B0B-41E2-8B0E-B53BB02321B0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D1DC-492D-44B5-A34A-EF59589F8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553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C5C23-6B0B-41E2-8B0E-B53BB02321B0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D1DC-492D-44B5-A34A-EF59589F8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979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C5C23-6B0B-41E2-8B0E-B53BB02321B0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D1DC-492D-44B5-A34A-EF59589F8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910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C5C23-6B0B-41E2-8B0E-B53BB02321B0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D1DC-492D-44B5-A34A-EF59589F8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042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C5C23-6B0B-41E2-8B0E-B53BB02321B0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D1DC-492D-44B5-A34A-EF59589F8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754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C5C23-6B0B-41E2-8B0E-B53BB02321B0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D1DC-492D-44B5-A34A-EF59589F8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86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C5C23-6B0B-41E2-8B0E-B53BB02321B0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D1DC-492D-44B5-A34A-EF59589F8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566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C5C23-6B0B-41E2-8B0E-B53BB02321B0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D1DC-492D-44B5-A34A-EF59589F8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066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C5C23-6B0B-41E2-8B0E-B53BB02321B0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ED1DC-492D-44B5-A34A-EF59589F8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582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EC5C23-6B0B-41E2-8B0E-B53BB02321B0}" type="datetimeFigureOut">
              <a:rPr lang="en-US" smtClean="0"/>
              <a:t>5/7/2014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ED1DC-492D-44B5-A34A-EF59589F8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523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rationalconspiracy.com/2012/05/29/foreign-languages-are-a-waste-of-time/" TargetMode="External"/><Relationship Id="rId2" Type="http://schemas.openxmlformats.org/officeDocument/2006/relationships/hyperlink" Target="http://allenbwest.com/2014/02/coca-cola-ad-super-bowl-americans-brand-h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dfl.org/resources/lang_brochure.pd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youtube.com/watch?v=443Vy3I0gJ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freakoutnation.com/2014/02/04/watch-a-local-anchorwoman-destroy-conservatives-over-their-coca-cola-ad-outrage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5400"/>
            <a:ext cx="7772400" cy="1470025"/>
          </a:xfrm>
        </p:spPr>
        <p:txBody>
          <a:bodyPr/>
          <a:lstStyle/>
          <a:p>
            <a:r>
              <a:rPr lang="en-US" dirty="0" smtClean="0"/>
              <a:t>Should studying foreign languages be mandatory?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jschmidt\AppData\Local\Microsoft\Windows\Temporary Internet Files\Content.IE5\F4IF9KLJ\MC90005658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743200"/>
            <a:ext cx="3729685" cy="3422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208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Rationalist Conspiracy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“Foreign Languages Are a Waste of Time”</a:t>
            </a:r>
          </a:p>
          <a:p>
            <a:r>
              <a:rPr lang="en-US" dirty="0" smtClean="0"/>
              <a:t>While reading this article, code in the following way:</a:t>
            </a:r>
          </a:p>
          <a:p>
            <a:pPr marL="0" indent="0">
              <a:buNone/>
            </a:pPr>
            <a:endParaRPr lang="en-US" sz="10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dirty="0" smtClean="0"/>
              <a:t>- Squares with your thinking</a:t>
            </a:r>
          </a:p>
          <a:p>
            <a:pPr marL="457200" lvl="1" indent="0">
              <a:buNone/>
            </a:pPr>
            <a:r>
              <a:rPr lang="en-US" b="1" dirty="0" smtClean="0"/>
              <a:t>!</a:t>
            </a:r>
            <a:r>
              <a:rPr lang="en-US" dirty="0" smtClean="0"/>
              <a:t>  -  Important</a:t>
            </a:r>
          </a:p>
          <a:p>
            <a:pPr marL="457200" lvl="1" indent="0">
              <a:buNone/>
            </a:pPr>
            <a:r>
              <a:rPr lang="en-US" b="1" dirty="0" smtClean="0"/>
              <a:t>?</a:t>
            </a:r>
            <a:r>
              <a:rPr lang="en-US" dirty="0" smtClean="0"/>
              <a:t>  -  Question</a:t>
            </a:r>
          </a:p>
          <a:p>
            <a:pPr marL="457200" lvl="1" indent="0">
              <a:buNone/>
            </a:pPr>
            <a:r>
              <a:rPr lang="en-US" b="1" dirty="0" smtClean="0"/>
              <a:t>+</a:t>
            </a:r>
            <a:r>
              <a:rPr lang="en-US" dirty="0" smtClean="0"/>
              <a:t>  -  A new piece of information</a:t>
            </a:r>
            <a:endParaRPr lang="en-US" b="1" dirty="0"/>
          </a:p>
        </p:txBody>
      </p:sp>
      <p:pic>
        <p:nvPicPr>
          <p:cNvPr id="11266" name="Picture 2" descr="C:\Users\jschmidt\AppData\Local\Microsoft\Windows\Temporary Internet Files\Content.IE5\F4IF9KLJ\MC90001996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505200"/>
            <a:ext cx="3178591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916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Rationalist Conspiracy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a line from the text and add to your thinking.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Use a post-it note to mark the quote, leave it blank.</a:t>
            </a:r>
            <a:endParaRPr lang="en-US" dirty="0"/>
          </a:p>
        </p:txBody>
      </p:sp>
      <p:pic>
        <p:nvPicPr>
          <p:cNvPr id="4098" name="Picture 2" descr="C:\Users\jschmidt\AppData\Local\Microsoft\Windows\Temporary Internet Files\Content.IE5\8NI9QYHK\MC90015056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362200"/>
            <a:ext cx="1553566" cy="1818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52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Rationalist Conspiracy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Share your argument with a partner, this time add the quote to extend your thinking.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400926"/>
            <a:ext cx="1804987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302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Brochure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“Why Learn a Foreign Language?”</a:t>
            </a:r>
          </a:p>
          <a:p>
            <a:r>
              <a:rPr lang="en-US" dirty="0" smtClean="0"/>
              <a:t>While reading this article, code in the following way:</a:t>
            </a:r>
          </a:p>
          <a:p>
            <a:pPr marL="0" indent="0">
              <a:buNone/>
            </a:pPr>
            <a:endParaRPr lang="en-US" sz="1000" dirty="0" smtClean="0"/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 smtClean="0"/>
              <a:t> - Squares with your thinking</a:t>
            </a:r>
          </a:p>
          <a:p>
            <a:pPr marL="457200" lvl="1" indent="0">
              <a:buNone/>
            </a:pPr>
            <a:r>
              <a:rPr lang="en-US" b="1" dirty="0" smtClean="0"/>
              <a:t>!</a:t>
            </a:r>
            <a:r>
              <a:rPr lang="en-US" dirty="0" smtClean="0"/>
              <a:t>  -  Important</a:t>
            </a:r>
          </a:p>
          <a:p>
            <a:pPr marL="457200" lvl="1" indent="0">
              <a:buNone/>
            </a:pPr>
            <a:r>
              <a:rPr lang="en-US" b="1" dirty="0" smtClean="0"/>
              <a:t>?</a:t>
            </a:r>
            <a:r>
              <a:rPr lang="en-US" dirty="0" smtClean="0"/>
              <a:t>  -  Question</a:t>
            </a:r>
          </a:p>
          <a:p>
            <a:pPr marL="457200" lvl="1" indent="0">
              <a:buNone/>
            </a:pPr>
            <a:r>
              <a:rPr lang="en-US" b="1" dirty="0" smtClean="0"/>
              <a:t>+</a:t>
            </a:r>
            <a:r>
              <a:rPr lang="en-US" dirty="0" smtClean="0"/>
              <a:t>  -  A new piece of information</a:t>
            </a:r>
            <a:endParaRPr lang="en-US" b="1" dirty="0" smtClean="0"/>
          </a:p>
        </p:txBody>
      </p:sp>
      <p:pic>
        <p:nvPicPr>
          <p:cNvPr id="7170" name="Picture 2" descr="C:\Users\jschmidt\AppData\Local\Microsoft\Windows\Temporary Internet Files\Content.IE5\F4IF9KLJ\MC91021719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200400"/>
            <a:ext cx="2456873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351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Language Brochure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another layer to your thinking.</a:t>
            </a:r>
          </a:p>
          <a:p>
            <a:endParaRPr lang="en-US" dirty="0"/>
          </a:p>
          <a:p>
            <a:r>
              <a:rPr lang="en-US" dirty="0" smtClean="0"/>
              <a:t>Cite something and reply to it with your own thoughts.</a:t>
            </a:r>
            <a:endParaRPr lang="en-US" dirty="0"/>
          </a:p>
        </p:txBody>
      </p:sp>
      <p:pic>
        <p:nvPicPr>
          <p:cNvPr id="10242" name="Picture 2" descr="C:\Users\jschmidt\AppData\Local\Microsoft\Windows\Temporary Internet Files\Content.IE5\MAG4YKBU\MC90004508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886200"/>
            <a:ext cx="1905000" cy="2165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5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Format</a:t>
            </a:r>
          </a:p>
          <a:p>
            <a:pPr lvl="1"/>
            <a:r>
              <a:rPr lang="en-US" dirty="0" smtClean="0"/>
              <a:t>Be organized</a:t>
            </a:r>
          </a:p>
          <a:p>
            <a:pPr lvl="1"/>
            <a:r>
              <a:rPr lang="en-US" dirty="0" smtClean="0"/>
              <a:t>Be focused</a:t>
            </a:r>
          </a:p>
          <a:p>
            <a:pPr lvl="1"/>
            <a:r>
              <a:rPr lang="en-US" dirty="0" smtClean="0"/>
              <a:t>Work together</a:t>
            </a:r>
          </a:p>
          <a:p>
            <a:r>
              <a:rPr lang="en-US" dirty="0" smtClean="0"/>
              <a:t>Rubric</a:t>
            </a:r>
          </a:p>
          <a:p>
            <a:pPr lvl="1"/>
            <a:r>
              <a:rPr lang="en-US" dirty="0" smtClean="0"/>
              <a:t>Know what I am looking for</a:t>
            </a:r>
          </a:p>
          <a:p>
            <a:pPr lvl="1"/>
            <a:r>
              <a:rPr lang="en-US" dirty="0" smtClean="0"/>
              <a:t>USE FACTS</a:t>
            </a:r>
          </a:p>
          <a:p>
            <a:endParaRPr lang="en-US" dirty="0"/>
          </a:p>
        </p:txBody>
      </p:sp>
      <p:pic>
        <p:nvPicPr>
          <p:cNvPr id="9219" name="Picture 3" descr="C:\Users\jschmidt\AppData\Local\Microsoft\Windows\Temporary Internet Files\Content.IE5\9WR3EUCC\MP900449074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219200"/>
            <a:ext cx="3352800" cy="293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123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Polish </a:t>
            </a:r>
            <a:r>
              <a:rPr lang="en-US" dirty="0" err="1" smtClean="0"/>
              <a:t>freewrites</a:t>
            </a:r>
            <a:r>
              <a:rPr lang="en-US" dirty="0" smtClean="0"/>
              <a:t> into a paper</a:t>
            </a:r>
          </a:p>
          <a:p>
            <a:pPr lvl="1"/>
            <a:r>
              <a:rPr lang="en-US" dirty="0" smtClean="0"/>
              <a:t>No, seriously… do it</a:t>
            </a:r>
          </a:p>
          <a:p>
            <a:r>
              <a:rPr lang="en-US" dirty="0" smtClean="0"/>
              <a:t>Conventions</a:t>
            </a:r>
          </a:p>
          <a:p>
            <a:pPr lvl="1"/>
            <a:r>
              <a:rPr lang="en-US" dirty="0" smtClean="0"/>
              <a:t>Grammar and word usage count!!!!!!!!</a:t>
            </a:r>
          </a:p>
          <a:p>
            <a:pPr lvl="2"/>
            <a:r>
              <a:rPr lang="en-US" dirty="0" smtClean="0"/>
              <a:t>Do NOT say “I”</a:t>
            </a:r>
          </a:p>
          <a:p>
            <a:pPr lvl="2"/>
            <a:r>
              <a:rPr lang="en-US" dirty="0" smtClean="0"/>
              <a:t>Use appropriate and formal language and tone</a:t>
            </a:r>
          </a:p>
          <a:p>
            <a:pPr lvl="2"/>
            <a:r>
              <a:rPr lang="en-US" dirty="0" smtClean="0"/>
              <a:t>Cite sources and facts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99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Pro: 6 Minute Position Presentation</a:t>
            </a:r>
          </a:p>
          <a:p>
            <a:pPr lvl="1"/>
            <a:r>
              <a:rPr lang="en-US" dirty="0" smtClean="0"/>
              <a:t>What you believe and why</a:t>
            </a:r>
            <a:endParaRPr lang="en-US" dirty="0"/>
          </a:p>
          <a:p>
            <a:r>
              <a:rPr lang="en-US" dirty="0" smtClean="0"/>
              <a:t>Con: </a:t>
            </a:r>
            <a:r>
              <a:rPr lang="en-US" dirty="0"/>
              <a:t>6 Minute Position Presentation</a:t>
            </a:r>
          </a:p>
          <a:p>
            <a:pPr lvl="1"/>
            <a:r>
              <a:rPr lang="en-US" dirty="0"/>
              <a:t>What you believe and why</a:t>
            </a:r>
          </a:p>
          <a:p>
            <a:endParaRPr lang="en-US" dirty="0" smtClean="0"/>
          </a:p>
          <a:p>
            <a:r>
              <a:rPr lang="en-US" dirty="0" smtClean="0"/>
              <a:t>5 Minute Work Period</a:t>
            </a:r>
          </a:p>
          <a:p>
            <a:pPr lvl="1"/>
            <a:r>
              <a:rPr lang="en-US" dirty="0" smtClean="0"/>
              <a:t>Prepare responses to other side’s position</a:t>
            </a:r>
          </a:p>
          <a:p>
            <a:pPr lvl="1"/>
            <a:r>
              <a:rPr lang="en-US" dirty="0" smtClean="0"/>
              <a:t>Decide who will say what and when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02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Pro: 4 Minute Rebuttal</a:t>
            </a:r>
          </a:p>
          <a:p>
            <a:pPr lvl="1"/>
            <a:r>
              <a:rPr lang="en-US" dirty="0" smtClean="0"/>
              <a:t>Respond to con’s position</a:t>
            </a:r>
          </a:p>
          <a:p>
            <a:r>
              <a:rPr lang="en-US" dirty="0" smtClean="0"/>
              <a:t>Con: 4 Minute Rebuttal</a:t>
            </a:r>
          </a:p>
          <a:p>
            <a:pPr lvl="1"/>
            <a:r>
              <a:rPr lang="en-US" dirty="0" smtClean="0"/>
              <a:t>Respond to pro’s position</a:t>
            </a:r>
          </a:p>
          <a:p>
            <a:pPr lvl="1"/>
            <a:endParaRPr lang="en-US" dirty="0"/>
          </a:p>
          <a:p>
            <a:r>
              <a:rPr lang="en-US" dirty="0" smtClean="0"/>
              <a:t>3 Minute Work Period</a:t>
            </a:r>
          </a:p>
          <a:p>
            <a:pPr lvl="1"/>
            <a:r>
              <a:rPr lang="en-US" dirty="0" smtClean="0"/>
              <a:t>Prepare response to other side’s rebuttal</a:t>
            </a:r>
          </a:p>
          <a:p>
            <a:pPr lvl="1"/>
            <a:r>
              <a:rPr lang="en-US" dirty="0" smtClean="0"/>
              <a:t>Decide who will say what and when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0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Pro: 2 Minute Response</a:t>
            </a:r>
          </a:p>
          <a:p>
            <a:pPr lvl="1"/>
            <a:r>
              <a:rPr lang="en-US" dirty="0" smtClean="0"/>
              <a:t>Respond to rebuttal</a:t>
            </a:r>
          </a:p>
          <a:p>
            <a:r>
              <a:rPr lang="en-US" dirty="0" smtClean="0"/>
              <a:t>Con: 2 Minute Response</a:t>
            </a:r>
          </a:p>
          <a:p>
            <a:pPr lvl="1"/>
            <a:r>
              <a:rPr lang="en-US" dirty="0" smtClean="0"/>
              <a:t>Respond to rebuttal</a:t>
            </a:r>
          </a:p>
          <a:p>
            <a:pPr lvl="1"/>
            <a:endParaRPr lang="en-US" dirty="0"/>
          </a:p>
          <a:p>
            <a:r>
              <a:rPr lang="en-US" dirty="0" smtClean="0"/>
              <a:t>1 Minute Work Period</a:t>
            </a:r>
          </a:p>
          <a:p>
            <a:pPr lvl="1"/>
            <a:r>
              <a:rPr lang="en-US" dirty="0" smtClean="0"/>
              <a:t>Prepare closing statements</a:t>
            </a:r>
          </a:p>
          <a:p>
            <a:pPr lvl="1"/>
            <a:r>
              <a:rPr lang="en-US" dirty="0" smtClean="0"/>
              <a:t>Decide who will say what and when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02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jschmidt\AppData\Local\Microsoft\Windows\Temporary Internet Files\Content.IE5\FXCG9Y4I\MP900448645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18018"/>
            <a:ext cx="167640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jschmidt\AppData\Local\Microsoft\Windows\Temporary Internet Files\Content.IE5\CAJRJBH0\MP900422663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942754"/>
            <a:ext cx="3810000" cy="256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Should studying a foreign language in school be mandatory?</a:t>
            </a:r>
          </a:p>
          <a:p>
            <a:pPr lvl="1"/>
            <a:r>
              <a:rPr lang="en-US" dirty="0" smtClean="0"/>
              <a:t>Stand by the </a:t>
            </a:r>
            <a:r>
              <a:rPr lang="en-US" dirty="0" smtClean="0">
                <a:solidFill>
                  <a:srgbClr val="00B050"/>
                </a:solidFill>
              </a:rPr>
              <a:t>door</a:t>
            </a:r>
            <a:r>
              <a:rPr lang="en-US" dirty="0" smtClean="0"/>
              <a:t> if  you very strongly think it should</a:t>
            </a:r>
          </a:p>
          <a:p>
            <a:pPr lvl="1"/>
            <a:r>
              <a:rPr lang="en-US" dirty="0" smtClean="0"/>
              <a:t>Stand by the </a:t>
            </a:r>
            <a:r>
              <a:rPr lang="en-US" dirty="0" smtClean="0">
                <a:solidFill>
                  <a:srgbClr val="00B050"/>
                </a:solidFill>
              </a:rPr>
              <a:t>window</a:t>
            </a:r>
            <a:r>
              <a:rPr lang="en-US" dirty="0" smtClean="0"/>
              <a:t> if you very strongly think it should not </a:t>
            </a:r>
          </a:p>
          <a:p>
            <a:pPr lvl="1"/>
            <a:r>
              <a:rPr lang="en-US" dirty="0" smtClean="0"/>
              <a:t>Stand </a:t>
            </a:r>
            <a:r>
              <a:rPr lang="en-US" dirty="0" smtClean="0">
                <a:solidFill>
                  <a:srgbClr val="00B050"/>
                </a:solidFill>
              </a:rPr>
              <a:t>along the line in the middle</a:t>
            </a:r>
            <a:r>
              <a:rPr lang="en-US" dirty="0" smtClean="0"/>
              <a:t> if your feelings are not as strong or you don’t know</a:t>
            </a:r>
            <a:endParaRPr lang="en-US" dirty="0"/>
          </a:p>
        </p:txBody>
      </p:sp>
      <p:sp>
        <p:nvSpPr>
          <p:cNvPr id="4" name="Left-Right Arrow 3"/>
          <p:cNvSpPr/>
          <p:nvPr/>
        </p:nvSpPr>
        <p:spPr>
          <a:xfrm>
            <a:off x="1447800" y="5618018"/>
            <a:ext cx="6477000" cy="7620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04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Pro: 2 Minute Closing Statement</a:t>
            </a:r>
          </a:p>
          <a:p>
            <a:pPr lvl="1"/>
            <a:r>
              <a:rPr lang="en-US" dirty="0" smtClean="0"/>
              <a:t>Conclude/summarize your argument</a:t>
            </a:r>
          </a:p>
          <a:p>
            <a:r>
              <a:rPr lang="en-US" dirty="0" smtClean="0"/>
              <a:t>Con: 2 Minute Closing Statement</a:t>
            </a:r>
          </a:p>
          <a:p>
            <a:pPr lvl="1"/>
            <a:r>
              <a:rPr lang="en-US" dirty="0" smtClean="0"/>
              <a:t>Conclude/summarize your argument</a:t>
            </a:r>
          </a:p>
          <a:p>
            <a:pPr lvl="1"/>
            <a:endParaRPr lang="en-US" dirty="0"/>
          </a:p>
          <a:p>
            <a:r>
              <a:rPr lang="en-US" dirty="0" smtClean="0"/>
              <a:t>Judges tally up votes!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43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Articles Used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Allen B. West article</a:t>
            </a:r>
          </a:p>
          <a:p>
            <a:pPr lvl="1"/>
            <a:r>
              <a:rPr lang="en-US" dirty="0">
                <a:hlinkClick r:id="rId2"/>
              </a:rPr>
              <a:t>http://allenbwest.com/2014/02/coca-cola-ad-super-bowl-americans-brand-hm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Rationalist Conspiracy </a:t>
            </a:r>
          </a:p>
          <a:p>
            <a:pPr lvl="1"/>
            <a:r>
              <a:rPr lang="en-US" dirty="0">
                <a:hlinkClick r:id="rId3"/>
              </a:rPr>
              <a:t>http://rationalconspiracy.com/2012/05/29/foreign-languages-are-a-waste-of-time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smtClean="0"/>
              <a:t>Language Brochure</a:t>
            </a:r>
          </a:p>
          <a:p>
            <a:pPr lvl="1"/>
            <a:r>
              <a:rPr lang="en-US">
                <a:hlinkClick r:id="rId4"/>
              </a:rPr>
              <a:t>http://</a:t>
            </a:r>
            <a:r>
              <a:rPr lang="en-US" smtClean="0">
                <a:hlinkClick r:id="rId4"/>
              </a:rPr>
              <a:t>www.adfl.org/resources/lang_brochure.pdf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53120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5303" y="363483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dirty="0" err="1" smtClean="0"/>
              <a:t>Superbowl</a:t>
            </a:r>
            <a:r>
              <a:rPr lang="en-US" dirty="0" smtClean="0"/>
              <a:t> 2014: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Make a t-chart on your paper for things you notice in the commercial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533900" y="3124200"/>
            <a:ext cx="41564" cy="3200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971800" y="3581400"/>
            <a:ext cx="3352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49091" y="3164237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WORDS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352800" y="316682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102" y="-152400"/>
            <a:ext cx="25431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214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28612"/>
            <a:ext cx="8229600" cy="1143000"/>
          </a:xfrm>
        </p:spPr>
        <p:txBody>
          <a:bodyPr/>
          <a:lstStyle/>
          <a:p>
            <a:pPr algn="l"/>
            <a:r>
              <a:rPr lang="en-US" dirty="0" err="1" smtClean="0"/>
              <a:t>Superbowl</a:t>
            </a:r>
            <a:r>
              <a:rPr lang="en-US" dirty="0" smtClean="0"/>
              <a:t> 2014: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 you think about this commercial?</a:t>
            </a:r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www.youtube.com/watch?v=443Vy3I0gJs</a:t>
            </a:r>
            <a:endParaRPr lang="en-US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0"/>
            <a:ext cx="25431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269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Allen B. West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you thinking now?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Using a transition, add a detail from the text and add on to your </a:t>
            </a:r>
            <a:r>
              <a:rPr lang="en-US" dirty="0" err="1" smtClean="0"/>
              <a:t>freewrite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2290" name="Picture 2" descr="C:\Users\jschmidt\AppData\Local\Microsoft\Windows\Temporary Internet Files\Content.IE5\E7F7ZDUY\MP900399612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114800"/>
            <a:ext cx="1712375" cy="2140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12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FreakOutNation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828800"/>
            <a:ext cx="8229600" cy="4525963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http://freakoutnation.com/2014/02/04/watch-a-local-anchorwoman-destroy-conservatives-over-their-coca-cola-ad-outrage/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“They say, I say”</a:t>
            </a:r>
          </a:p>
          <a:p>
            <a:r>
              <a:rPr lang="en-US" dirty="0" smtClean="0"/>
              <a:t>Using a detail from the video, respond by explaining what you are thinking.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321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Thoughts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 used to think…</a:t>
            </a:r>
          </a:p>
          <a:p>
            <a:endParaRPr lang="en-US" dirty="0"/>
          </a:p>
          <a:p>
            <a:r>
              <a:rPr lang="en-US" dirty="0" smtClean="0"/>
              <a:t>But then (this happened), …</a:t>
            </a:r>
          </a:p>
          <a:p>
            <a:endParaRPr lang="en-US" dirty="0"/>
          </a:p>
          <a:p>
            <a:r>
              <a:rPr lang="en-US" dirty="0" smtClean="0"/>
              <a:t>And now…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799" y="1676400"/>
            <a:ext cx="3482319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323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2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Computer Lab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56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Day 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25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525</Words>
  <Application>Microsoft Office PowerPoint</Application>
  <PresentationFormat>On-screen Show (4:3)</PresentationFormat>
  <Paragraphs>117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Should studying foreign languages be mandatory?</vt:lpstr>
      <vt:lpstr>Value Line</vt:lpstr>
      <vt:lpstr>Superbowl 2014:</vt:lpstr>
      <vt:lpstr>Superbowl 2014:</vt:lpstr>
      <vt:lpstr>Allen B. West</vt:lpstr>
      <vt:lpstr>FreakOutNation</vt:lpstr>
      <vt:lpstr>Final Thoughts</vt:lpstr>
      <vt:lpstr>Day 2</vt:lpstr>
      <vt:lpstr>Day 3</vt:lpstr>
      <vt:lpstr>The Rationalist Conspiracy</vt:lpstr>
      <vt:lpstr>The Rationalist Conspiracy</vt:lpstr>
      <vt:lpstr>The Rationalist Conspiracy</vt:lpstr>
      <vt:lpstr>Language Brochure</vt:lpstr>
      <vt:lpstr>Language Brochure</vt:lpstr>
      <vt:lpstr>Debate</vt:lpstr>
      <vt:lpstr>Paper</vt:lpstr>
      <vt:lpstr>Debate</vt:lpstr>
      <vt:lpstr>Debate</vt:lpstr>
      <vt:lpstr>Debate</vt:lpstr>
      <vt:lpstr>Debate</vt:lpstr>
      <vt:lpstr>Articles Used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Should studying foreign languages be mandatory?</dc:title>
  <dc:creator>Jacquelyn Schmidt</dc:creator>
  <cp:lastModifiedBy>Jacquelyn Schmidt</cp:lastModifiedBy>
  <cp:revision>17</cp:revision>
  <dcterms:created xsi:type="dcterms:W3CDTF">2014-04-08T18:49:50Z</dcterms:created>
  <dcterms:modified xsi:type="dcterms:W3CDTF">2014-05-07T16:30:37Z</dcterms:modified>
</cp:coreProperties>
</file>